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4" r:id="rId2"/>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96" y="-156"/>
      </p:cViewPr>
      <p:guideLst>
        <p:guide orient="horz" pos="2160"/>
        <p:guide pos="3840"/>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89DA666-C3FE-4525-9FD6-26B6C072E6F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63698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89DA666-C3FE-4525-9FD6-26B6C072E6F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709365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89DA666-C3FE-4525-9FD6-26B6C072E6F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860796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38408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764589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2267234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C0394D86-9D83-40CB-97FE-6790CDE562A9}" type="datetimeFigureOut">
              <a:rPr lang="en-US" smtClean="0"/>
              <a:pPr/>
              <a:t>9/13/2022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1429852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C0394D86-9D83-40CB-97FE-6790CDE562A9}" type="datetimeFigureOut">
              <a:rPr lang="en-US" smtClean="0"/>
              <a:pPr/>
              <a:t>9/13/2022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2211665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0394D86-9D83-40CB-97FE-6790CDE562A9}" type="datetimeFigureOut">
              <a:rPr lang="en-US" smtClean="0"/>
              <a:pPr/>
              <a:t>9/13/2022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4211668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94D86-9D83-40CB-97FE-6790CDE562A9}" type="datetimeFigureOut">
              <a:rPr lang="en-US" smtClean="0"/>
              <a:pPr/>
              <a:t>9/13/2022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951919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0394D86-9D83-40CB-97FE-6790CDE562A9}" type="datetimeFigureOut">
              <a:rPr lang="en-US" smtClean="0"/>
              <a:pPr/>
              <a:t>9/13/2022</a:t>
            </a:fld>
            <a:endParaRPr lang="en-US"/>
          </a:p>
        </p:txBody>
      </p:sp>
      <p:sp>
        <p:nvSpPr>
          <p:cNvPr id="6" name="Footer Placeholder 5"/>
          <p:cNvSpPr>
            <a:spLocks noGrp="1"/>
          </p:cNvSpPr>
          <p:nvPr>
            <p:ph type="ftr" sz="quarter" idx="11"/>
          </p:nvPr>
        </p:nvSpPr>
        <p:spPr/>
        <p:txBody>
          <a:bodyPr/>
          <a:lstStyle/>
          <a:p>
            <a:endParaRPr lang="en-US">
              <a:solidFill>
                <a:srgbClr val="637052"/>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F82C60A-DD42-46CA-9A5E-6442B6919968}"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39871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89DA666-C3FE-4525-9FD6-26B6C072E6F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737215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0394D86-9D83-40CB-97FE-6790CDE562A9}" type="datetimeFigureOut">
              <a:rPr lang="en-US" smtClean="0"/>
              <a:pPr/>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588989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1894222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F82C60A-DD42-46CA-9A5E-6442B6919968}"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59834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C0394D86-9D83-40CB-97FE-6790CDE562A9}" type="datetimeFigureOut">
              <a:rPr lang="en-US" smtClean="0"/>
              <a:pPr/>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7774581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D89DA666-C3FE-4525-9FD6-26B6C072E6F0}"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F6658A-876A-4254-AB3C-EA735E017E6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04359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D89DA666-C3FE-4525-9FD6-26B6C072E6F0}"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25011820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19836895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0394D86-9D83-40CB-97FE-6790CDE562A9}" type="datetimeFigureOut">
              <a:rPr lang="en-US" smtClean="0"/>
              <a:pPr/>
              <a:t>9/13/2022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F82C60A-DD42-46CA-9A5E-6442B6919968}" type="slidenum">
              <a:rPr lang="en-US" smtClean="0"/>
              <a:pPr/>
              <a:t>‹#›</a:t>
            </a:fld>
            <a:endParaRPr lang="en-US"/>
          </a:p>
        </p:txBody>
      </p:sp>
    </p:spTree>
    <p:extLst>
      <p:ext uri="{BB962C8B-B14F-4D97-AF65-F5344CB8AC3E}">
        <p14:creationId xmlns:p14="http://schemas.microsoft.com/office/powerpoint/2010/main" val="3668919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9DA666-C3FE-4525-9FD6-26B6C072E6F0}" type="datetimeFigureOut">
              <a:rPr lang="en-US" smtClean="0"/>
              <a:t>9/13/2022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2466950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89DA666-C3FE-4525-9FD6-26B6C072E6F0}" type="datetimeFigureOut">
              <a:rPr lang="en-US" smtClean="0"/>
              <a:t>9/13/2022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85759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89DA666-C3FE-4525-9FD6-26B6C072E6F0}" type="datetimeFigureOut">
              <a:rPr lang="en-US" smtClean="0"/>
              <a:t>9/13/2022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172243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89DA666-C3FE-4525-9FD6-26B6C072E6F0}" type="datetimeFigureOut">
              <a:rPr lang="en-US" smtClean="0"/>
              <a:t>9/13/2022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313870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9DA666-C3FE-4525-9FD6-26B6C072E6F0}" type="datetimeFigureOut">
              <a:rPr lang="en-US" smtClean="0"/>
              <a:t>9/13/2022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2422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9DA666-C3FE-4525-9FD6-26B6C072E6F0}" type="datetimeFigureOut">
              <a:rPr lang="en-US" smtClean="0"/>
              <a:t>9/13/2022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20179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9DA666-C3FE-4525-9FD6-26B6C072E6F0}" type="datetimeFigureOut">
              <a:rPr lang="en-US" smtClean="0"/>
              <a:t>9/13/2022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9F6658A-876A-4254-AB3C-EA735E017E6A}" type="slidenum">
              <a:rPr lang="en-US" smtClean="0"/>
              <a:t>‹#›</a:t>
            </a:fld>
            <a:endParaRPr lang="en-US"/>
          </a:p>
        </p:txBody>
      </p:sp>
    </p:spTree>
    <p:extLst>
      <p:ext uri="{BB962C8B-B14F-4D97-AF65-F5344CB8AC3E}">
        <p14:creationId xmlns:p14="http://schemas.microsoft.com/office/powerpoint/2010/main" val="368304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DA666-C3FE-4525-9FD6-26B6C072E6F0}" type="datetimeFigureOut">
              <a:rPr lang="en-US" smtClean="0"/>
              <a:t>9/13/2022</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6658A-876A-4254-AB3C-EA735E017E6A}" type="slidenum">
              <a:rPr lang="en-US" smtClean="0"/>
              <a:t>‹#›</a:t>
            </a:fld>
            <a:endParaRPr lang="en-US"/>
          </a:p>
        </p:txBody>
      </p:sp>
    </p:spTree>
    <p:extLst>
      <p:ext uri="{BB962C8B-B14F-4D97-AF65-F5344CB8AC3E}">
        <p14:creationId xmlns:p14="http://schemas.microsoft.com/office/powerpoint/2010/main" val="1063979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89DA666-C3FE-4525-9FD6-26B6C072E6F0}" type="datetimeFigureOut">
              <a:rPr lang="en-US" smtClean="0"/>
              <a:t>9/13/2022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9F6658A-876A-4254-AB3C-EA735E017E6A}" type="slidenum">
              <a:rPr lang="en-US" smtClean="0"/>
              <a:t>‹#›</a:t>
            </a:fld>
            <a:endParaRPr lang="en-US"/>
          </a:p>
        </p:txBody>
      </p:sp>
    </p:spTree>
    <p:extLst>
      <p:ext uri="{BB962C8B-B14F-4D97-AF65-F5344CB8AC3E}">
        <p14:creationId xmlns:p14="http://schemas.microsoft.com/office/powerpoint/2010/main" val="74706728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849582" y="810491"/>
            <a:ext cx="7315200" cy="5611090"/>
          </a:xfrm>
        </p:spPr>
        <p:txBody>
          <a:bodyPr>
            <a:normAutofit fontScale="90000"/>
          </a:bodyPr>
          <a:lstStyle/>
          <a:p>
            <a:pPr lvl="0" algn="ctr" defTabSz="457200" rtl="1">
              <a:lnSpc>
                <a:spcPct val="100000"/>
              </a:lnSpc>
              <a:spcBef>
                <a:spcPts val="1000"/>
              </a:spcBef>
              <a:buClr>
                <a:srgbClr val="A5300F"/>
              </a:buClr>
            </a:pPr>
            <a:r>
              <a:rPr lang="en-US" sz="1800" spc="0" dirty="0">
                <a:solidFill>
                  <a:srgbClr val="C00000"/>
                </a:solidFill>
                <a:latin typeface="Century Gothic" panose="020B0502020202020204"/>
              </a:rPr>
              <a:t/>
            </a:r>
            <a:br>
              <a:rPr lang="en-US" sz="1800" spc="0" dirty="0">
                <a:solidFill>
                  <a:srgbClr val="C00000"/>
                </a:solidFill>
                <a:latin typeface="Century Gothic" panose="020B0502020202020204"/>
              </a:rPr>
            </a:br>
            <a:r>
              <a:rPr lang="ar-IQ" sz="1800" spc="0" dirty="0" smtClean="0">
                <a:solidFill>
                  <a:srgbClr val="C00000"/>
                </a:solidFill>
                <a:latin typeface="Century Gothic" panose="020B0502020202020204"/>
              </a:rPr>
              <a:t/>
            </a:r>
            <a:br>
              <a:rPr lang="ar-IQ" sz="1800" spc="0" dirty="0" smtClean="0">
                <a:solidFill>
                  <a:srgbClr val="C00000"/>
                </a:solidFill>
                <a:latin typeface="Century Gothic" panose="020B0502020202020204"/>
              </a:rPr>
            </a:br>
            <a:r>
              <a:rPr lang="ar-IQ" sz="1800" spc="0" dirty="0">
                <a:solidFill>
                  <a:srgbClr val="C00000"/>
                </a:solidFill>
                <a:latin typeface="Century Gothic" panose="020B0502020202020204"/>
              </a:rPr>
              <a:t/>
            </a:r>
            <a:br>
              <a:rPr lang="ar-IQ" sz="1800" spc="0" dirty="0">
                <a:solidFill>
                  <a:srgbClr val="C00000"/>
                </a:solidFill>
                <a:latin typeface="Century Gothic" panose="020B0502020202020204"/>
              </a:rPr>
            </a:br>
            <a:r>
              <a:rPr lang="ar-IQ" sz="4400" b="1" spc="0" dirty="0" smtClean="0">
                <a:solidFill>
                  <a:srgbClr val="C00000"/>
                </a:solidFill>
                <a:latin typeface="Arabic Typesetting" panose="03020402040406030203" pitchFamily="66" charset="-78"/>
                <a:cs typeface="Arabic Typesetting" panose="03020402040406030203" pitchFamily="66" charset="-78"/>
              </a:rPr>
              <a:t>عقاقير </a:t>
            </a:r>
            <a:r>
              <a:rPr lang="ar-IQ" sz="4400" b="1" spc="0" dirty="0">
                <a:solidFill>
                  <a:srgbClr val="C00000"/>
                </a:solidFill>
                <a:latin typeface="Arabic Typesetting" panose="03020402040406030203" pitchFamily="66" charset="-78"/>
                <a:cs typeface="Arabic Typesetting" panose="03020402040406030203" pitchFamily="66" charset="-78"/>
              </a:rPr>
              <a:t>طبية عملي</a:t>
            </a:r>
            <a:br>
              <a:rPr lang="ar-IQ" sz="4400" b="1" spc="0" dirty="0">
                <a:solidFill>
                  <a:srgbClr val="C00000"/>
                </a:solidFill>
                <a:latin typeface="Arabic Typesetting" panose="03020402040406030203" pitchFamily="66" charset="-78"/>
                <a:cs typeface="Arabic Typesetting" panose="03020402040406030203" pitchFamily="66" charset="-78"/>
              </a:rPr>
            </a:br>
            <a:r>
              <a:rPr lang="ar-IQ" sz="4400" b="1" spc="0" dirty="0">
                <a:solidFill>
                  <a:srgbClr val="C00000"/>
                </a:solidFill>
                <a:latin typeface="Arabic Typesetting" panose="03020402040406030203" pitchFamily="66" charset="-78"/>
                <a:cs typeface="Arabic Typesetting" panose="03020402040406030203" pitchFamily="66" charset="-78"/>
              </a:rPr>
              <a:t>محاضرة </a:t>
            </a:r>
            <a:r>
              <a:rPr lang="ar-IQ" sz="4400" b="1" spc="0" dirty="0" smtClean="0">
                <a:solidFill>
                  <a:srgbClr val="C00000"/>
                </a:solidFill>
                <a:latin typeface="Arabic Typesetting" panose="03020402040406030203" pitchFamily="66" charset="-78"/>
                <a:cs typeface="Arabic Typesetting" panose="03020402040406030203" pitchFamily="66" charset="-78"/>
              </a:rPr>
              <a:t>-6</a:t>
            </a:r>
            <a:r>
              <a:rPr lang="ar-IQ" sz="4400" b="1" spc="0" dirty="0">
                <a:solidFill>
                  <a:srgbClr val="C00000"/>
                </a:solidFill>
                <a:latin typeface="Arabic Typesetting" panose="03020402040406030203" pitchFamily="66" charset="-78"/>
                <a:cs typeface="Arabic Typesetting" panose="03020402040406030203" pitchFamily="66" charset="-78"/>
              </a:rPr>
              <a:t/>
            </a:r>
            <a:br>
              <a:rPr lang="ar-IQ" sz="4400" b="1" spc="0" dirty="0">
                <a:solidFill>
                  <a:srgbClr val="C00000"/>
                </a:solidFill>
                <a:latin typeface="Arabic Typesetting" panose="03020402040406030203" pitchFamily="66" charset="-78"/>
                <a:cs typeface="Arabic Typesetting" panose="03020402040406030203" pitchFamily="66" charset="-78"/>
              </a:rPr>
            </a:br>
            <a:r>
              <a:rPr lang="ar-IQ" sz="4400" b="1" spc="0" dirty="0">
                <a:solidFill>
                  <a:srgbClr val="92278F">
                    <a:lumMod val="75000"/>
                  </a:srgbClr>
                </a:solidFill>
                <a:latin typeface="Arabic Typesetting" panose="03020402040406030203" pitchFamily="66" charset="-78"/>
                <a:cs typeface="Arabic Typesetting" panose="03020402040406030203" pitchFamily="66" charset="-78"/>
              </a:rPr>
              <a:t>كلية الزراعة</a:t>
            </a:r>
            <a:r>
              <a:rPr lang="ar-IQ" sz="4000" b="1" spc="0" dirty="0">
                <a:solidFill>
                  <a:srgbClr val="92278F">
                    <a:lumMod val="75000"/>
                  </a:srgbClr>
                </a:solidFill>
                <a:latin typeface="Arabic Typesetting" panose="03020402040406030203" pitchFamily="66" charset="-78"/>
                <a:cs typeface="Arabic Typesetting" panose="03020402040406030203" pitchFamily="66" charset="-78"/>
              </a:rPr>
              <a:t>/ قسم المحاصيل الحقلية</a:t>
            </a:r>
            <a:r>
              <a:rPr lang="ar-IQ" sz="4000" spc="0" dirty="0">
                <a:solidFill>
                  <a:srgbClr val="92278F">
                    <a:lumMod val="75000"/>
                  </a:srgbClr>
                </a:solidFill>
                <a:latin typeface="Arabic Typesetting" panose="03020402040406030203" pitchFamily="66" charset="-78"/>
                <a:cs typeface="Arabic Typesetting" panose="03020402040406030203" pitchFamily="66" charset="-78"/>
              </a:rPr>
              <a:t/>
            </a:r>
            <a:br>
              <a:rPr lang="ar-IQ" sz="4000" spc="0" dirty="0">
                <a:solidFill>
                  <a:srgbClr val="92278F">
                    <a:lumMod val="75000"/>
                  </a:srgbClr>
                </a:solidFill>
                <a:latin typeface="Arabic Typesetting" panose="03020402040406030203" pitchFamily="66" charset="-78"/>
                <a:cs typeface="Arabic Typesetting" panose="03020402040406030203" pitchFamily="66" charset="-78"/>
              </a:rPr>
            </a:br>
            <a:r>
              <a:rPr lang="ar-IQ" sz="4400" b="1" spc="0" dirty="0">
                <a:solidFill>
                  <a:srgbClr val="92278F">
                    <a:lumMod val="75000"/>
                  </a:srgbClr>
                </a:solidFill>
                <a:latin typeface="Arabic Typesetting" panose="03020402040406030203" pitchFamily="66" charset="-78"/>
                <a:cs typeface="Arabic Typesetting" panose="03020402040406030203" pitchFamily="66" charset="-78"/>
              </a:rPr>
              <a:t>المرحلة الرابعة</a:t>
            </a:r>
            <a:br>
              <a:rPr lang="ar-IQ" sz="4400" b="1" spc="0" dirty="0">
                <a:solidFill>
                  <a:srgbClr val="92278F">
                    <a:lumMod val="75000"/>
                  </a:srgbClr>
                </a:solidFill>
                <a:latin typeface="Arabic Typesetting" panose="03020402040406030203" pitchFamily="66" charset="-78"/>
                <a:cs typeface="Arabic Typesetting" panose="03020402040406030203" pitchFamily="66" charset="-78"/>
              </a:rPr>
            </a:br>
            <a:r>
              <a:rPr lang="ar-IQ" sz="4400" b="1" spc="0" dirty="0">
                <a:solidFill>
                  <a:srgbClr val="92278F">
                    <a:lumMod val="75000"/>
                  </a:srgbClr>
                </a:solidFill>
                <a:latin typeface="Arabic Typesetting" panose="03020402040406030203" pitchFamily="66" charset="-78"/>
                <a:cs typeface="Arabic Typesetting" panose="03020402040406030203" pitchFamily="66" charset="-78"/>
              </a:rPr>
              <a:t>مدرس </a:t>
            </a:r>
            <a: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t>المادة</a:t>
            </a:r>
            <a:b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br>
            <a:r>
              <a:rPr lang="ar-IQ" sz="4900" b="1" spc="0" dirty="0">
                <a:solidFill>
                  <a:srgbClr val="C00000"/>
                </a:solidFill>
                <a:latin typeface="Arabic Typesetting" panose="03020402040406030203" pitchFamily="66" charset="-78"/>
                <a:cs typeface="Arabic Typesetting" panose="03020402040406030203" pitchFamily="66" charset="-78"/>
              </a:rPr>
              <a:t/>
            </a:r>
            <a:br>
              <a:rPr lang="ar-IQ" sz="4900" b="1" spc="0" dirty="0">
                <a:solidFill>
                  <a:srgbClr val="C00000"/>
                </a:solidFill>
                <a:latin typeface="Arabic Typesetting" panose="03020402040406030203" pitchFamily="66" charset="-78"/>
                <a:cs typeface="Arabic Typesetting" panose="03020402040406030203" pitchFamily="66" charset="-78"/>
              </a:rPr>
            </a:br>
            <a: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t> </a:t>
            </a:r>
            <a:br>
              <a:rPr lang="ar-IQ" sz="4400" b="1" spc="0" dirty="0" smtClean="0">
                <a:solidFill>
                  <a:srgbClr val="92278F">
                    <a:lumMod val="75000"/>
                  </a:srgbClr>
                </a:solidFill>
                <a:latin typeface="Arabic Typesetting" panose="03020402040406030203" pitchFamily="66" charset="-78"/>
                <a:cs typeface="Arabic Typesetting" panose="03020402040406030203" pitchFamily="66" charset="-78"/>
              </a:rPr>
            </a:br>
            <a:r>
              <a:rPr lang="en-US" sz="4400" b="1" spc="0" dirty="0">
                <a:solidFill>
                  <a:srgbClr val="92278F">
                    <a:lumMod val="75000"/>
                  </a:srgbClr>
                </a:solidFill>
                <a:latin typeface="Arabic Typesetting" panose="03020402040406030203" pitchFamily="66" charset="-78"/>
                <a:cs typeface="Arabic Typesetting" panose="03020402040406030203" pitchFamily="66" charset="-78"/>
              </a:rPr>
              <a:t/>
            </a:r>
            <a:br>
              <a:rPr lang="en-US" sz="4400" b="1" spc="0" dirty="0">
                <a:solidFill>
                  <a:srgbClr val="92278F">
                    <a:lumMod val="75000"/>
                  </a:srgbClr>
                </a:solidFill>
                <a:latin typeface="Arabic Typesetting" panose="03020402040406030203" pitchFamily="66" charset="-78"/>
                <a:cs typeface="Arabic Typesetting" panose="03020402040406030203" pitchFamily="66" charset="-78"/>
              </a:rPr>
            </a:br>
            <a:endParaRPr lang="en-US" dirty="0"/>
          </a:p>
        </p:txBody>
      </p:sp>
      <p:sp>
        <p:nvSpPr>
          <p:cNvPr id="3" name="عنوان فرعي 2"/>
          <p:cNvSpPr>
            <a:spLocks noGrp="1"/>
          </p:cNvSpPr>
          <p:nvPr>
            <p:ph type="subTitle" idx="1"/>
          </p:nvPr>
        </p:nvSpPr>
        <p:spPr>
          <a:xfrm>
            <a:off x="1100051" y="4343400"/>
            <a:ext cx="10058400" cy="1255220"/>
          </a:xfrm>
        </p:spPr>
        <p:txBody>
          <a:bodyPr/>
          <a:lstStyle/>
          <a:p>
            <a:pPr algn="ctr"/>
            <a:r>
              <a:rPr lang="ar-IQ" sz="4400" b="1" cap="all" dirty="0" err="1">
                <a:solidFill>
                  <a:srgbClr val="C00000"/>
                </a:solidFill>
                <a:latin typeface="Arabic Typesetting" panose="03020402040406030203" pitchFamily="66" charset="-78"/>
                <a:cs typeface="Arabic Typesetting" panose="03020402040406030203" pitchFamily="66" charset="-78"/>
              </a:rPr>
              <a:t>م.م.رغد</a:t>
            </a:r>
            <a:r>
              <a:rPr lang="ar-IQ" sz="4400" b="1" cap="all">
                <a:solidFill>
                  <a:srgbClr val="C00000"/>
                </a:solidFill>
                <a:latin typeface="Arabic Typesetting" panose="03020402040406030203" pitchFamily="66" charset="-78"/>
                <a:cs typeface="Arabic Typesetting" panose="03020402040406030203" pitchFamily="66" charset="-78"/>
              </a:rPr>
              <a:t> صباح حسن</a:t>
            </a:r>
            <a:endParaRPr lang="en-US" dirty="0"/>
          </a:p>
        </p:txBody>
      </p:sp>
    </p:spTree>
    <p:extLst>
      <p:ext uri="{BB962C8B-B14F-4D97-AF65-F5344CB8AC3E}">
        <p14:creationId xmlns:p14="http://schemas.microsoft.com/office/powerpoint/2010/main" val="1812868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518890"/>
          </a:xfrm>
        </p:spPr>
        <p:txBody>
          <a:bodyPr>
            <a:normAutofit fontScale="90000"/>
          </a:bodyPr>
          <a:lstStyle/>
          <a:p>
            <a:pPr lvl="0" indent="-342900" algn="r" rtl="1">
              <a:lnSpc>
                <a:spcPct val="107000"/>
              </a:lnSpc>
              <a:spcBef>
                <a:spcPts val="0"/>
              </a:spcBef>
              <a:spcAft>
                <a:spcPts val="800"/>
              </a:spcAft>
            </a:pPr>
            <a:r>
              <a:rPr lang="ar-IQ" sz="28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طرق وميعاد جمع المحصول</a:t>
            </a:r>
            <a:endParaRPr lang="en-US" sz="2400"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143000" y="2133600"/>
            <a:ext cx="10361612" cy="3777622"/>
          </a:xfrm>
        </p:spPr>
        <p:txBody>
          <a:bodyPr>
            <a:normAutofit/>
          </a:bodyPr>
          <a:lstStyle/>
          <a:p>
            <a:pPr marL="0" marR="0" algn="just" rtl="1">
              <a:lnSpc>
                <a:spcPct val="107000"/>
              </a:lnSpc>
              <a:spcBef>
                <a:spcPts val="0"/>
              </a:spcBef>
              <a:spcAft>
                <a:spcPts val="800"/>
              </a:spcAft>
            </a:pPr>
            <a:r>
              <a:rPr lang="ar-IQ" sz="3200" b="1" dirty="0" smtClean="0">
                <a:latin typeface="Calibri" panose="020F0502020204030204" pitchFamily="34" charset="0"/>
                <a:ea typeface="Calibri" panose="020F0502020204030204" pitchFamily="34" charset="0"/>
                <a:cs typeface="Simplified Arabic" panose="02020603050405020304" pitchFamily="18" charset="-78"/>
              </a:rPr>
              <a:t>عملية </a:t>
            </a:r>
            <a:r>
              <a:rPr lang="ar-IQ" sz="3200" b="1" dirty="0">
                <a:latin typeface="Calibri" panose="020F0502020204030204" pitchFamily="34" charset="0"/>
                <a:ea typeface="Calibri" panose="020F0502020204030204" pitchFamily="34" charset="0"/>
                <a:cs typeface="Simplified Arabic" panose="02020603050405020304" pitchFamily="18" charset="-78"/>
              </a:rPr>
              <a:t>جمع النباتات الطبية سواء كانت مزروعة بالحقل او تنمو نموا بريا من اهم مراحل الإنتاج فالمكونات الفعالة التي هي أساس زراعة هذه النباتات تختلف في كميتها باختلاف الجزء النباتي ومراحل نمو النبات واوقات الجمع اثناء النهار واوقات الجمع من فصول السنة لذلك يجب عند جمع المحصول اختيار الوقت المناسب للجمع بكل عناية بحيث تكون المكونات الفعالة أكبر ما يمكن وقد وجد:</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gn="r" rtl="1"/>
            <a:endParaRPr lang="en-US" sz="3200" dirty="0"/>
          </a:p>
        </p:txBody>
      </p:sp>
    </p:spTree>
    <p:extLst>
      <p:ext uri="{BB962C8B-B14F-4D97-AF65-F5344CB8AC3E}">
        <p14:creationId xmlns:p14="http://schemas.microsoft.com/office/powerpoint/2010/main" val="2775815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292" y="735125"/>
            <a:ext cx="11076708" cy="5485745"/>
          </a:xfrm>
        </p:spPr>
        <p:txBody>
          <a:bodyPr>
            <a:normAutofit/>
          </a:bodyPr>
          <a:lstStyle/>
          <a:p>
            <a:pPr marL="571500" marR="0" lvl="0" indent="-571500" algn="r" rtl="1">
              <a:lnSpc>
                <a:spcPct val="107000"/>
              </a:lnSpc>
              <a:spcBef>
                <a:spcPts val="0"/>
              </a:spcBef>
              <a:spcAft>
                <a:spcPts val="800"/>
              </a:spcAft>
              <a:buFont typeface="Arial" panose="020B0604020202020204" pitchFamily="34" charset="0"/>
              <a:buChar char="•"/>
            </a:pPr>
            <a:r>
              <a:rPr lang="ar-IQ"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كمية الجلوسيدات في نبات الديجتالس تقل اثناء النهار لذلك يفضل جمع هذا النبات في </a:t>
            </a:r>
            <a:r>
              <a:rPr lang="ar-IQ"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المساء</a:t>
            </a:r>
            <a:r>
              <a:rPr lang="en-US"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
            </a:r>
            <a:br>
              <a:rPr lang="en-US"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br>
            <a:r>
              <a:rPr lang="en-US" sz="3200" dirty="0">
                <a:solidFill>
                  <a:srgbClr val="002060"/>
                </a:solidFill>
                <a:latin typeface="Calibri" panose="020F0502020204030204" pitchFamily="34" charset="0"/>
                <a:ea typeface="Calibri" panose="020F0502020204030204" pitchFamily="34" charset="0"/>
                <a:cs typeface="Arial" panose="020B0604020202020204" pitchFamily="34" charset="0"/>
              </a:rPr>
              <a:t/>
            </a:r>
            <a:br>
              <a:rPr lang="en-US" sz="3200" dirty="0">
                <a:solidFill>
                  <a:srgbClr val="002060"/>
                </a:solidFill>
                <a:latin typeface="Calibri" panose="020F0502020204030204" pitchFamily="34" charset="0"/>
                <a:ea typeface="Calibri" panose="020F0502020204030204" pitchFamily="34" charset="0"/>
                <a:cs typeface="Arial" panose="020B0604020202020204" pitchFamily="34" charset="0"/>
              </a:rPr>
            </a:br>
            <a:r>
              <a:rPr lang="ar-IQ"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وجد ان قلويدات نبات الداتورا تكون في الصباح الباكر وقبل ظهور الشمس ضعف كميتها بعد الظهر لذلك يجب جمعها في الصباح الباكر</a:t>
            </a:r>
            <a:r>
              <a:rPr lang="ar-IQ"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r>
              <a:rPr lang="en-US"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
            </a:r>
            <a:br>
              <a:rPr lang="en-US"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br>
            <a:r>
              <a:rPr lang="en-US" sz="3200" dirty="0">
                <a:solidFill>
                  <a:srgbClr val="002060"/>
                </a:solidFill>
                <a:latin typeface="Calibri" panose="020F0502020204030204" pitchFamily="34" charset="0"/>
                <a:ea typeface="Calibri" panose="020F0502020204030204" pitchFamily="34" charset="0"/>
                <a:cs typeface="Arial" panose="020B0604020202020204" pitchFamily="34" charset="0"/>
              </a:rPr>
              <a:t/>
            </a:r>
            <a:br>
              <a:rPr lang="en-US" sz="3200" dirty="0">
                <a:solidFill>
                  <a:srgbClr val="002060"/>
                </a:solidFill>
                <a:latin typeface="Calibri" panose="020F0502020204030204" pitchFamily="34" charset="0"/>
                <a:ea typeface="Calibri" panose="020F0502020204030204" pitchFamily="34" charset="0"/>
                <a:cs typeface="Arial" panose="020B0604020202020204" pitchFamily="34" charset="0"/>
              </a:rPr>
            </a:br>
            <a:r>
              <a:rPr lang="ar-IQ" dirty="0">
                <a:solidFill>
                  <a:srgbClr val="002060"/>
                </a:solidFill>
                <a:ea typeface="Calibri" panose="020F0502020204030204" pitchFamily="34" charset="0"/>
                <a:cs typeface="Simplified Arabic" panose="02020603050405020304" pitchFamily="18" charset="-78"/>
              </a:rPr>
              <a:t>النباتات العطرية والتي تحتوي على الزيوت الطيارة مثل الياسمين والبابونج والورد تجمع في الصباح الباكر قبل ان تفقد جزءاً من الزيت الطيار نتيجة لحرارة الجو وخاصة في الصيف</a:t>
            </a:r>
            <a:endParaRPr lang="en-US" dirty="0">
              <a:solidFill>
                <a:srgbClr val="002060"/>
              </a:solidFill>
            </a:endParaRPr>
          </a:p>
        </p:txBody>
      </p:sp>
      <p:sp>
        <p:nvSpPr>
          <p:cNvPr id="3" name="عنصر نائب للمحتوى 2"/>
          <p:cNvSpPr>
            <a:spLocks noGrp="1"/>
          </p:cNvSpPr>
          <p:nvPr>
            <p:ph idx="1"/>
          </p:nvPr>
        </p:nvSpPr>
        <p:spPr>
          <a:xfrm>
            <a:off x="2589212" y="5865502"/>
            <a:ext cx="8915400" cy="45719"/>
          </a:xfrm>
        </p:spPr>
        <p:txBody>
          <a:bodyPr>
            <a:normAutofit fontScale="25000" lnSpcReduction="20000"/>
          </a:bodyPr>
          <a:lstStyle/>
          <a:p>
            <a:pPr>
              <a:buFont typeface="Wingdings" panose="05000000000000000000" pitchFamily="2" charset="2"/>
              <a:buChar char="§"/>
            </a:pPr>
            <a:endParaRPr lang="en-US" dirty="0"/>
          </a:p>
        </p:txBody>
      </p:sp>
    </p:spTree>
    <p:extLst>
      <p:ext uri="{BB962C8B-B14F-4D97-AF65-F5344CB8AC3E}">
        <p14:creationId xmlns:p14="http://schemas.microsoft.com/office/powerpoint/2010/main" val="4160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IQ" dirty="0">
                <a:solidFill>
                  <a:schemeClr val="accent1">
                    <a:lumMod val="75000"/>
                  </a:schemeClr>
                </a:solidFill>
              </a:rPr>
              <a:t>وليست كمية المادة الفعالة فحسب هي التي تحدد موعد جمع المحصول الطبي بل نوعية المادة الفعالة اضاً:</a:t>
            </a:r>
            <a:r>
              <a:rPr lang="en-US" dirty="0">
                <a:solidFill>
                  <a:schemeClr val="accent1">
                    <a:lumMod val="75000"/>
                  </a:schemeClr>
                </a:solidFill>
              </a:rPr>
              <a:t/>
            </a:r>
            <a:br>
              <a:rPr lang="en-US" dirty="0">
                <a:solidFill>
                  <a:schemeClr val="accent1">
                    <a:lumMod val="75000"/>
                  </a:schemeClr>
                </a:solidFill>
              </a:rPr>
            </a:br>
            <a:endParaRPr lang="en-US" dirty="0">
              <a:solidFill>
                <a:schemeClr val="accent1">
                  <a:lumMod val="75000"/>
                </a:schemeClr>
              </a:solidFill>
            </a:endParaRPr>
          </a:p>
        </p:txBody>
      </p:sp>
      <p:sp>
        <p:nvSpPr>
          <p:cNvPr id="3" name="عنصر نائب للمحتوى 2"/>
          <p:cNvSpPr>
            <a:spLocks noGrp="1"/>
          </p:cNvSpPr>
          <p:nvPr>
            <p:ph idx="1"/>
          </p:nvPr>
        </p:nvSpPr>
        <p:spPr>
          <a:xfrm>
            <a:off x="1163782" y="2223654"/>
            <a:ext cx="10340830" cy="3687567"/>
          </a:xfrm>
        </p:spPr>
        <p:txBody>
          <a:bodyPr>
            <a:noAutofit/>
          </a:bodyPr>
          <a:lstStyle/>
          <a:p>
            <a:pPr lvl="0" algn="just" rtl="1">
              <a:lnSpc>
                <a:spcPct val="107000"/>
              </a:lnSpc>
              <a:spcBef>
                <a:spcPts val="0"/>
              </a:spcBef>
              <a:spcAft>
                <a:spcPts val="800"/>
              </a:spcAft>
              <a:buClr>
                <a:srgbClr val="C00000"/>
              </a:buClr>
              <a:buFont typeface="Symbol" panose="05050102010706020507" pitchFamily="18" charset="2"/>
              <a:buChar char=""/>
            </a:pPr>
            <a:r>
              <a:rPr lang="ar-IQ" sz="36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نبات الراوند الذي يجمع في الشتاء لا يحتوي على مشتقات </a:t>
            </a:r>
            <a:r>
              <a:rPr lang="ar-IQ" sz="36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الانثراكينون</a:t>
            </a:r>
            <a:r>
              <a:rPr lang="ar-IQ" sz="36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ولكنة يحتوي عليها بصورة مختزلة هي </a:t>
            </a:r>
            <a:r>
              <a:rPr lang="ar-IQ" sz="36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الانثرانولات</a:t>
            </a:r>
            <a:r>
              <a:rPr lang="ar-IQ" sz="36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اما النبات الذي يجمع في الصيف فأن مادة </a:t>
            </a:r>
            <a:r>
              <a:rPr lang="ar-IQ" sz="36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الانثراكينون</a:t>
            </a:r>
            <a:r>
              <a:rPr lang="ar-IQ" sz="36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تقل بل تكاد تختفي وذلك لتأكسدها بحرارة الجو.</a:t>
            </a:r>
            <a:endParaRPr lang="en-US" sz="32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Clr>
                <a:srgbClr val="C00000"/>
              </a:buClr>
              <a:buFont typeface="Symbol" panose="05050102010706020507" pitchFamily="18" charset="2"/>
              <a:buChar char=""/>
            </a:pPr>
            <a:r>
              <a:rPr lang="ar-IQ" sz="36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ترتفع كمية القلويدات في نبات السكران المزروع في الصيف مقارنتاً مع نبات السكران المزروع في الشتاء.</a:t>
            </a:r>
            <a:endParaRPr lang="en-US" sz="32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r" rtl="1"/>
            <a:endParaRPr lang="en-US" sz="3600" b="1" dirty="0">
              <a:solidFill>
                <a:srgbClr val="002060"/>
              </a:solidFill>
            </a:endParaRPr>
          </a:p>
        </p:txBody>
      </p:sp>
    </p:spTree>
    <p:extLst>
      <p:ext uri="{BB962C8B-B14F-4D97-AF65-F5344CB8AC3E}">
        <p14:creationId xmlns:p14="http://schemas.microsoft.com/office/powerpoint/2010/main" val="75988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a:solidFill>
                  <a:schemeClr val="accent1">
                    <a:lumMod val="75000"/>
                  </a:schemeClr>
                </a:solidFill>
                <a:ea typeface="Calibri" panose="020F0502020204030204" pitchFamily="34" charset="0"/>
                <a:cs typeface="Simplified Arabic" panose="02020603050405020304" pitchFamily="18" charset="-78"/>
              </a:rPr>
              <a:t>قد تختفي المادة الفعالة تماما ولا توجد في أوقات معينة من السنة وتظهر في وقت اخر منها:</a:t>
            </a:r>
            <a:endParaRPr lang="en-US" dirty="0">
              <a:solidFill>
                <a:schemeClr val="accent1">
                  <a:lumMod val="75000"/>
                </a:schemeClr>
              </a:solidFill>
            </a:endParaRPr>
          </a:p>
        </p:txBody>
      </p:sp>
      <p:sp>
        <p:nvSpPr>
          <p:cNvPr id="3" name="عنصر نائب للمحتوى 2"/>
          <p:cNvSpPr>
            <a:spLocks noGrp="1"/>
          </p:cNvSpPr>
          <p:nvPr>
            <p:ph idx="1"/>
          </p:nvPr>
        </p:nvSpPr>
        <p:spPr>
          <a:xfrm>
            <a:off x="1163781" y="2133600"/>
            <a:ext cx="10785763" cy="3777622"/>
          </a:xfrm>
        </p:spPr>
        <p:txBody>
          <a:bodyPr>
            <a:noAutofit/>
          </a:bodyPr>
          <a:lstStyle/>
          <a:p>
            <a:pPr lvl="0" algn="just" rtl="1">
              <a:lnSpc>
                <a:spcPct val="107000"/>
              </a:lnSpc>
              <a:spcBef>
                <a:spcPts val="0"/>
              </a:spcBef>
              <a:spcAft>
                <a:spcPts val="800"/>
              </a:spcAft>
              <a:buClr>
                <a:srgbClr val="C00000"/>
              </a:buClr>
              <a:buFont typeface="Symbol" panose="05050102010706020507" pitchFamily="18"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في نبات الجذر الأصفر الذي يحتوي على قلويد </a:t>
            </a:r>
            <a:r>
              <a:rPr lang="ar-IQ" sz="28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الماجنوفلورين</a:t>
            </a: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فأن النبات يفقد هذا القلويد في فصل الشتاء ولا يوجد هذا القلويد الافي نهاية فصل الصيف حيث انه يتكون في النبات اثناء فصل الصيف فقط </a:t>
            </a:r>
            <a:r>
              <a:rPr lang="ar-IQ" sz="28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فأذا</a:t>
            </a: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جمع النبات في الربيع فأن الجذور وهي الجزء المستعمل من النبات تكون خالية تماما من هذا القلويد.</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Clr>
                <a:srgbClr val="C00000"/>
              </a:buClr>
              <a:buFont typeface="Symbol" panose="05050102010706020507" pitchFamily="18" charset="2"/>
              <a:buChar char=""/>
            </a:pPr>
            <a:r>
              <a:rPr lang="ar-IQ" sz="28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يتم قطف الزعتر بعد شهرين من الزراعة في حالة الزراعة المروية وفي الزراعة الديمية يتم القطف في السنة الثانية.</a:t>
            </a:r>
            <a:endParaRPr lang="en-US" sz="24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algn="r" rtl="1"/>
            <a:r>
              <a:rPr lang="ar-IQ" sz="2800" b="1" dirty="0">
                <a:solidFill>
                  <a:srgbClr val="002060"/>
                </a:solidFill>
                <a:ea typeface="Calibri" panose="020F0502020204030204" pitchFamily="34" charset="0"/>
                <a:cs typeface="Simplified Arabic" panose="02020603050405020304" pitchFamily="18" charset="-78"/>
              </a:rPr>
              <a:t>تحتوي </a:t>
            </a:r>
            <a:r>
              <a:rPr lang="ar-IQ" sz="2800" b="1" dirty="0" err="1">
                <a:solidFill>
                  <a:srgbClr val="002060"/>
                </a:solidFill>
                <a:ea typeface="Calibri" panose="020F0502020204030204" pitchFamily="34" charset="0"/>
                <a:cs typeface="Simplified Arabic" panose="02020603050405020304" pitchFamily="18" charset="-78"/>
              </a:rPr>
              <a:t>كورمات</a:t>
            </a:r>
            <a:r>
              <a:rPr lang="ar-IQ" sz="2800" b="1" dirty="0">
                <a:solidFill>
                  <a:srgbClr val="002060"/>
                </a:solidFill>
                <a:ea typeface="Calibri" panose="020F0502020204030204" pitchFamily="34" charset="0"/>
                <a:cs typeface="Simplified Arabic" panose="02020603050405020304" pitchFamily="18" charset="-78"/>
              </a:rPr>
              <a:t> نبات اللحلاح على قلويد </a:t>
            </a:r>
            <a:r>
              <a:rPr lang="ar-IQ" sz="2800" b="1" dirty="0" err="1">
                <a:solidFill>
                  <a:srgbClr val="002060"/>
                </a:solidFill>
                <a:ea typeface="Calibri" panose="020F0502020204030204" pitchFamily="34" charset="0"/>
                <a:cs typeface="Simplified Arabic" panose="02020603050405020304" pitchFamily="18" charset="-78"/>
              </a:rPr>
              <a:t>الكلشيسين</a:t>
            </a:r>
            <a:r>
              <a:rPr lang="ar-IQ" sz="2800" b="1" dirty="0">
                <a:solidFill>
                  <a:srgbClr val="002060"/>
                </a:solidFill>
                <a:ea typeface="Calibri" panose="020F0502020204030204" pitchFamily="34" charset="0"/>
                <a:cs typeface="Simplified Arabic" panose="02020603050405020304" pitchFamily="18" charset="-78"/>
              </a:rPr>
              <a:t> ولكن هذه المادة تختفي تماما من </a:t>
            </a:r>
            <a:r>
              <a:rPr lang="ar-IQ" sz="2800" b="1" dirty="0" err="1">
                <a:solidFill>
                  <a:srgbClr val="002060"/>
                </a:solidFill>
                <a:ea typeface="Calibri" panose="020F0502020204030204" pitchFamily="34" charset="0"/>
                <a:cs typeface="Simplified Arabic" panose="02020603050405020304" pitchFamily="18" charset="-78"/>
              </a:rPr>
              <a:t>الكورمات</a:t>
            </a:r>
            <a:r>
              <a:rPr lang="ar-IQ" sz="2800" b="1" dirty="0">
                <a:solidFill>
                  <a:srgbClr val="002060"/>
                </a:solidFill>
                <a:ea typeface="Calibri" panose="020F0502020204030204" pitchFamily="34" charset="0"/>
                <a:cs typeface="Simplified Arabic" panose="02020603050405020304" pitchFamily="18" charset="-78"/>
              </a:rPr>
              <a:t> ولا توجد بها </a:t>
            </a:r>
            <a:endParaRPr lang="en-US" sz="2800" b="1" dirty="0">
              <a:solidFill>
                <a:srgbClr val="002060"/>
              </a:solidFill>
            </a:endParaRPr>
          </a:p>
        </p:txBody>
      </p:sp>
    </p:spTree>
    <p:extLst>
      <p:ext uri="{BB962C8B-B14F-4D97-AF65-F5344CB8AC3E}">
        <p14:creationId xmlns:p14="http://schemas.microsoft.com/office/powerpoint/2010/main" val="290525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50819" y="624110"/>
            <a:ext cx="10153794" cy="1280890"/>
          </a:xfrm>
        </p:spPr>
        <p:txBody>
          <a:bodyPr/>
          <a:lstStyle/>
          <a:p>
            <a:pPr algn="ctr" rtl="1"/>
            <a:r>
              <a:rPr lang="ar-IQ" dirty="0">
                <a:solidFill>
                  <a:schemeClr val="accent1">
                    <a:lumMod val="75000"/>
                  </a:schemeClr>
                </a:solidFill>
                <a:ea typeface="Calibri" panose="020F0502020204030204" pitchFamily="34" charset="0"/>
                <a:cs typeface="Simplified Arabic" panose="02020603050405020304" pitchFamily="18" charset="-78"/>
              </a:rPr>
              <a:t>تتأثر المادة الفعالة او نوعيتها او تكوينها في النبات تأثرا كبيرا بمراحل النمو وعمر النبات:</a:t>
            </a:r>
            <a:endParaRPr lang="en-US" dirty="0">
              <a:solidFill>
                <a:schemeClr val="accent1">
                  <a:lumMod val="75000"/>
                </a:schemeClr>
              </a:solidFill>
            </a:endParaRPr>
          </a:p>
        </p:txBody>
      </p:sp>
      <p:sp>
        <p:nvSpPr>
          <p:cNvPr id="3" name="عنصر نائب للمحتوى 2"/>
          <p:cNvSpPr>
            <a:spLocks noGrp="1"/>
          </p:cNvSpPr>
          <p:nvPr>
            <p:ph idx="1"/>
          </p:nvPr>
        </p:nvSpPr>
        <p:spPr>
          <a:xfrm>
            <a:off x="561109" y="2133600"/>
            <a:ext cx="10943503" cy="3777622"/>
          </a:xfrm>
        </p:spPr>
        <p:txBody>
          <a:bodyPr>
            <a:noAutofit/>
          </a:bodyPr>
          <a:lstStyle/>
          <a:p>
            <a:pPr lvl="0" algn="r" rtl="1"/>
            <a:r>
              <a:rPr lang="ar-IQ" sz="3200" b="1" dirty="0">
                <a:solidFill>
                  <a:srgbClr val="002060"/>
                </a:solidFill>
              </a:rPr>
              <a:t>في نبات البلادونا جميع اجزاء النبات تحتوي على قلويد الهايوسين </a:t>
            </a:r>
            <a:r>
              <a:rPr lang="ar-IQ" sz="3200" b="1" dirty="0" err="1">
                <a:solidFill>
                  <a:srgbClr val="002060"/>
                </a:solidFill>
              </a:rPr>
              <a:t>والهايوسيامين</a:t>
            </a:r>
            <a:r>
              <a:rPr lang="ar-IQ" sz="3200" b="1" dirty="0">
                <a:solidFill>
                  <a:srgbClr val="002060"/>
                </a:solidFill>
              </a:rPr>
              <a:t> في جميع اطوار نموه عدا طور الاثمار اذ تكون الأوراق خالية تماما من قلويد الهايوسين.</a:t>
            </a:r>
            <a:endParaRPr lang="en-US" sz="3200" b="1" dirty="0">
              <a:solidFill>
                <a:srgbClr val="002060"/>
              </a:solidFill>
            </a:endParaRPr>
          </a:p>
          <a:p>
            <a:pPr algn="r" rtl="1"/>
            <a:r>
              <a:rPr lang="ar-IQ" sz="3200" b="1" dirty="0">
                <a:solidFill>
                  <a:srgbClr val="002060"/>
                </a:solidFill>
              </a:rPr>
              <a:t>المحتوى القلويدي لنبات السكران مرتفع في المرحلة الأولى من النمو ويأخذ بالنقصان خلال النمو الخضري ثم يبدأ بالزيادة مرة أخرى اثناء طور التزهير ثم يبدأ بالانخفاض التدريجي بعد العقد.</a:t>
            </a:r>
            <a:endParaRPr lang="en-US" sz="3200" b="1" dirty="0">
              <a:solidFill>
                <a:srgbClr val="002060"/>
              </a:solidFill>
            </a:endParaRPr>
          </a:p>
        </p:txBody>
      </p:sp>
    </p:spTree>
    <p:extLst>
      <p:ext uri="{BB962C8B-B14F-4D97-AF65-F5344CB8AC3E}">
        <p14:creationId xmlns:p14="http://schemas.microsoft.com/office/powerpoint/2010/main" val="1020518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26127" y="311727"/>
            <a:ext cx="10640291" cy="1593273"/>
          </a:xfrm>
        </p:spPr>
        <p:txBody>
          <a:bodyPr>
            <a:noAutofit/>
          </a:bodyPr>
          <a:lstStyle/>
          <a:p>
            <a:pPr marL="0" marR="0" algn="ctr" rtl="1">
              <a:lnSpc>
                <a:spcPct val="107000"/>
              </a:lnSpc>
              <a:spcBef>
                <a:spcPts val="0"/>
              </a:spcBef>
              <a:spcAft>
                <a:spcPts val="800"/>
              </a:spcAft>
            </a:pPr>
            <a:r>
              <a:rPr lang="ar-IQ"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في بعض النباتات المعمرة وجد ان كمية المادة الفعالة تختلف </a:t>
            </a:r>
            <a:r>
              <a:rPr lang="ar-IQ" b="1" dirty="0" err="1">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بأختلاف</a:t>
            </a:r>
            <a:r>
              <a:rPr lang="ar-IQ"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عمر النبات ايضاً وعادة تزيد هذه الكمية بتقدم عمر النبات ثم تأخذ بالنقصان تدريجيا بعد عدد من السنين:</a:t>
            </a:r>
            <a:endParaRPr lang="en-US" sz="3200" b="1"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018309" y="2133600"/>
            <a:ext cx="10486303" cy="3777622"/>
          </a:xfrm>
        </p:spPr>
        <p:txBody>
          <a:bodyPr>
            <a:noAutofit/>
          </a:bodyPr>
          <a:lstStyle/>
          <a:p>
            <a:pPr lvl="0" algn="just" rtl="1">
              <a:lnSpc>
                <a:spcPct val="107000"/>
              </a:lnSpc>
              <a:spcBef>
                <a:spcPts val="0"/>
              </a:spcBef>
              <a:spcAft>
                <a:spcPts val="800"/>
              </a:spcAft>
              <a:buClr>
                <a:srgbClr val="C00000"/>
              </a:buClr>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نبات العرقسوس لا تجمع </a:t>
            </a:r>
            <a:r>
              <a:rPr lang="ar-IQ" sz="32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جذورة</a:t>
            </a: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قبل مرور 2-3 سنة من </a:t>
            </a:r>
            <a:r>
              <a:rPr lang="ar-IQ" sz="32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زراعتة</a:t>
            </a: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Clr>
                <a:srgbClr val="C00000"/>
              </a:buClr>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الديجتالس يعطي كمية أكبر من الجلوسيدات في العام الثاني من الزراعة.</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Clr>
                <a:srgbClr val="C00000"/>
              </a:buClr>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الراوند يكون مفعوله الطبي قويا عندما يجمع المركبات الفعالة وعمر النباتات ست سنوات.</a:t>
            </a:r>
            <a:endParaRPr lang="en-US" sz="2800" b="1"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Bef>
                <a:spcPts val="0"/>
              </a:spcBef>
              <a:spcAft>
                <a:spcPts val="800"/>
              </a:spcAft>
              <a:buClr>
                <a:srgbClr val="C00000"/>
              </a:buClr>
              <a:buFont typeface="Symbol" panose="05050102010706020507" pitchFamily="18" charset="2"/>
              <a:buChar char=""/>
            </a:pP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الصبار يعطي في العام الثاني من </a:t>
            </a:r>
            <a:r>
              <a:rPr lang="ar-IQ" sz="3200" b="1" dirty="0" err="1">
                <a:solidFill>
                  <a:srgbClr val="002060"/>
                </a:solidFill>
                <a:latin typeface="Calibri" panose="020F0502020204030204" pitchFamily="34" charset="0"/>
                <a:ea typeface="Calibri" panose="020F0502020204030204" pitchFamily="34" charset="0"/>
                <a:cs typeface="Simplified Arabic" panose="02020603050405020304" pitchFamily="18" charset="-78"/>
              </a:rPr>
              <a:t>زراعتة</a:t>
            </a:r>
            <a:r>
              <a:rPr lang="ar-IQ" sz="32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كمية من العصير أكبر من العام الأول.</a:t>
            </a:r>
            <a:endParaRPr lang="en-US" sz="2800" b="1"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2858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r>
              <a:rPr lang="ar-IQ" dirty="0" smtClean="0"/>
              <a:t>الاسئلة</a:t>
            </a:r>
            <a:endParaRPr lang="en-US" dirty="0"/>
          </a:p>
        </p:txBody>
      </p:sp>
      <p:sp>
        <p:nvSpPr>
          <p:cNvPr id="3" name="عنصر نائب للمحتوى 2"/>
          <p:cNvSpPr>
            <a:spLocks noGrp="1"/>
          </p:cNvSpPr>
          <p:nvPr>
            <p:ph idx="1"/>
          </p:nvPr>
        </p:nvSpPr>
        <p:spPr>
          <a:xfrm>
            <a:off x="1205345" y="2133600"/>
            <a:ext cx="10299267" cy="3777622"/>
          </a:xfrm>
        </p:spPr>
        <p:txBody>
          <a:bodyPr>
            <a:normAutofit/>
          </a:bodyPr>
          <a:lstStyle/>
          <a:p>
            <a:pPr algn="r" rtl="1"/>
            <a:r>
              <a:rPr lang="ar-IQ" sz="3200" b="1" dirty="0" smtClean="0">
                <a:solidFill>
                  <a:srgbClr val="002060"/>
                </a:solidFill>
              </a:rPr>
              <a:t>س/ كيف تؤثر السنين بالمواد الفعالة بالعقاقير الطبية مع الأمثلة؟</a:t>
            </a:r>
          </a:p>
          <a:p>
            <a:pPr algn="r" rtl="1"/>
            <a:r>
              <a:rPr lang="ar-IQ" sz="3200" b="1" dirty="0" smtClean="0">
                <a:solidFill>
                  <a:srgbClr val="002060"/>
                </a:solidFill>
              </a:rPr>
              <a:t>س/ وضح </a:t>
            </a:r>
            <a:r>
              <a:rPr lang="ar-IQ" sz="3200" b="1" dirty="0" err="1" smtClean="0">
                <a:solidFill>
                  <a:srgbClr val="002060"/>
                </a:solidFill>
              </a:rPr>
              <a:t>بالامثلة</a:t>
            </a:r>
            <a:r>
              <a:rPr lang="ar-IQ" sz="3200" b="1" dirty="0" smtClean="0">
                <a:solidFill>
                  <a:srgbClr val="002060"/>
                </a:solidFill>
              </a:rPr>
              <a:t> تأثير موعد الجني على نوعية المادة الفعالة؟</a:t>
            </a:r>
            <a:endParaRPr lang="en-US" sz="3200" b="1" dirty="0">
              <a:solidFill>
                <a:srgbClr val="002060"/>
              </a:solidFill>
            </a:endParaRPr>
          </a:p>
        </p:txBody>
      </p:sp>
    </p:spTree>
    <p:extLst>
      <p:ext uri="{BB962C8B-B14F-4D97-AF65-F5344CB8AC3E}">
        <p14:creationId xmlns:p14="http://schemas.microsoft.com/office/powerpoint/2010/main" val="319598215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389</TotalTime>
  <Words>445</Words>
  <Application>Microsoft Office PowerPoint</Application>
  <PresentationFormat>مخصص</PresentationFormat>
  <Paragraphs>23</Paragraphs>
  <Slides>8</Slides>
  <Notes>0</Notes>
  <HiddenSlides>0</HiddenSlides>
  <MMClips>0</MMClips>
  <ScaleCrop>false</ScaleCrop>
  <HeadingPairs>
    <vt:vector size="4" baseType="variant">
      <vt:variant>
        <vt:lpstr>نسق</vt:lpstr>
      </vt:variant>
      <vt:variant>
        <vt:i4>2</vt:i4>
      </vt:variant>
      <vt:variant>
        <vt:lpstr>عناوين الشرائح</vt:lpstr>
      </vt:variant>
      <vt:variant>
        <vt:i4>8</vt:i4>
      </vt:variant>
    </vt:vector>
  </HeadingPairs>
  <TitlesOfParts>
    <vt:vector size="10" baseType="lpstr">
      <vt:lpstr>نسق Office</vt:lpstr>
      <vt:lpstr>Wisp</vt:lpstr>
      <vt:lpstr>   عقاقير طبية عملي محاضرة -6 كلية الزراعة/ قسم المحاصيل الحقلية المرحلة الرابعة مدرس المادة     </vt:lpstr>
      <vt:lpstr>طرق وميعاد جمع المحصول</vt:lpstr>
      <vt:lpstr>كمية الجلوسيدات في نبات الديجتالس تقل اثناء النهار لذلك يفضل جمع هذا النبات في المساء  وجد ان قلويدات نبات الداتورا تكون في الصباح الباكر وقبل ظهور الشمس ضعف كميتها بعد الظهر لذلك يجب جمعها في الصباح الباكر.  النباتات العطرية والتي تحتوي على الزيوت الطيارة مثل الياسمين والبابونج والورد تجمع في الصباح الباكر قبل ان تفقد جزءاً من الزيت الطيار نتيجة لحرارة الجو وخاصة في الصيف</vt:lpstr>
      <vt:lpstr>وليست كمية المادة الفعالة فحسب هي التي تحدد موعد جمع المحصول الطبي بل نوعية المادة الفعالة اضاً: </vt:lpstr>
      <vt:lpstr>قد تختفي المادة الفعالة تماما ولا توجد في أوقات معينة من السنة وتظهر في وقت اخر منها:</vt:lpstr>
      <vt:lpstr>تتأثر المادة الفعالة او نوعيتها او تكوينها في النبات تأثرا كبيرا بمراحل النمو وعمر النبات:</vt:lpstr>
      <vt:lpstr>في بعض النباتات المعمرة وجد ان كمية المادة الفعالة تختلف بأختلاف عمر النبات ايضاً وعادة تزيد هذه الكمية بتقدم عمر النبات ثم تأخذ بالنقصان تدريجيا بعد عدد من السنين:</vt:lpstr>
      <vt:lpstr>الاسئلة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عقاقير طبية عملي محاضرة -6 كلية الزراعة/ قسم المحاصيل الحقلية المرحلة الرابعة مدرس المادة أ.م.د. لمياء محمود سلمان    </dc:title>
  <dc:creator>nooraa adeel</dc:creator>
  <cp:lastModifiedBy>mohammed</cp:lastModifiedBy>
  <cp:revision>6</cp:revision>
  <dcterms:created xsi:type="dcterms:W3CDTF">2020-01-22T10:35:04Z</dcterms:created>
  <dcterms:modified xsi:type="dcterms:W3CDTF">2022-09-13T05:31:55Z</dcterms:modified>
</cp:coreProperties>
</file>